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88" r:id="rId1"/>
  </p:sldMasterIdLst>
  <p:notesMasterIdLst>
    <p:notesMasterId r:id="rId17"/>
  </p:notesMasterIdLst>
  <p:handoutMasterIdLst>
    <p:handoutMasterId r:id="rId18"/>
  </p:handoutMasterIdLst>
  <p:sldIdLst>
    <p:sldId id="309" r:id="rId2"/>
    <p:sldId id="639" r:id="rId3"/>
    <p:sldId id="638" r:id="rId4"/>
    <p:sldId id="640" r:id="rId5"/>
    <p:sldId id="628" r:id="rId6"/>
    <p:sldId id="635" r:id="rId7"/>
    <p:sldId id="625" r:id="rId8"/>
    <p:sldId id="629" r:id="rId9"/>
    <p:sldId id="630" r:id="rId10"/>
    <p:sldId id="632" r:id="rId11"/>
    <p:sldId id="624" r:id="rId12"/>
    <p:sldId id="636" r:id="rId13"/>
    <p:sldId id="637" r:id="rId14"/>
    <p:sldId id="633" r:id="rId15"/>
    <p:sldId id="641" r:id="rId16"/>
  </p:sldIdLst>
  <p:sldSz cx="12192000" cy="68580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FF2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034"/>
    <p:restoredTop sz="66844" autoAdjust="0"/>
  </p:normalViewPr>
  <p:slideViewPr>
    <p:cSldViewPr>
      <p:cViewPr varScale="1">
        <p:scale>
          <a:sx n="66" d="100"/>
          <a:sy n="66" d="100"/>
        </p:scale>
        <p:origin x="590" y="48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DE64E6-A954-E949-8FB5-286ABB9C3224}" type="datetimeFigureOut">
              <a:rPr lang="en-US" smtClean="0"/>
              <a:t>9/4/2020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79A22D-AAAA-2248-A5BC-62C709E3D2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49256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Calibri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charset="0"/>
              </a:defRPr>
            </a:lvl1pPr>
          </a:lstStyle>
          <a:p>
            <a:pPr>
              <a:defRPr/>
            </a:pPr>
            <a:fld id="{FC062BE1-9E58-E44B-AEF2-88288090696B}" type="datetimeFigureOut">
              <a:rPr lang="en-US"/>
              <a:pPr>
                <a:defRPr/>
              </a:pPr>
              <a:t>9/4/2020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Calibri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charset="0"/>
              </a:defRPr>
            </a:lvl1pPr>
          </a:lstStyle>
          <a:p>
            <a:pPr>
              <a:defRPr/>
            </a:pPr>
            <a:fld id="{E125A137-AA7B-6040-BEE2-8CA520FC8CE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04834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2"/>
          <p:cNvSpPr>
            <a:spLocks noGrp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noFill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438" tIns="44425" rIns="90438" bIns="44425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zh-CN" dirty="0">
                <a:latin typeface="Calibri" charset="0"/>
                <a:ea typeface="SimSun" charset="0"/>
                <a:cs typeface="SimSun" charset="0"/>
              </a:rPr>
              <a:t>See also Project 2 How to use the DEBUG macro-</a:t>
            </a:r>
            <a:r>
              <a:rPr lang="en-US" altLang="zh-CN" dirty="0" err="1">
                <a:latin typeface="Calibri" charset="0"/>
                <a:ea typeface="SimSun" charset="0"/>
                <a:cs typeface="SimSun" charset="0"/>
              </a:rPr>
              <a:t>manual.docx</a:t>
            </a:r>
            <a:endParaRPr lang="en-US" altLang="zh-CN" dirty="0">
              <a:latin typeface="Calibri" charset="0"/>
              <a:ea typeface="SimSun" charset="0"/>
              <a:cs typeface="SimSun" charset="0"/>
            </a:endParaRPr>
          </a:p>
        </p:txBody>
      </p:sp>
      <p:sp>
        <p:nvSpPr>
          <p:cNvPr id="7170" name="Rectangle 3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2588" y="685800"/>
            <a:ext cx="6096000" cy="3429000"/>
          </a:xfrm>
          <a:noFill/>
          <a:ln cap="flat">
            <a:solidFill>
              <a:schemeClr val="tx1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</p:spTree>
    <p:extLst>
      <p:ext uri="{BB962C8B-B14F-4D97-AF65-F5344CB8AC3E}">
        <p14:creationId xmlns:p14="http://schemas.microsoft.com/office/powerpoint/2010/main" val="7588570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136001BF-5C93-2C4D-93AB-4EFF24E249BA}" type="slidenum">
              <a:rPr lang="en-US"/>
              <a:pPr/>
              <a:t>12</a:t>
            </a:fld>
            <a:endParaRPr lang="en-US"/>
          </a:p>
        </p:txBody>
      </p:sp>
      <p:sp>
        <p:nvSpPr>
          <p:cNvPr id="33795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268413" y="4332288"/>
            <a:ext cx="4325937" cy="4103687"/>
          </a:xfrm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078" tIns="44739" rIns="91078" bIns="44739"/>
          <a:lstStyle/>
          <a:p>
            <a:endParaRPr lang="en-US" altLang="zh-CN" dirty="0">
              <a:latin typeface="Times New Roman" charset="0"/>
              <a:ea typeface="宋体" charset="0"/>
              <a:cs typeface="宋体" charset="0"/>
            </a:endParaRPr>
          </a:p>
        </p:txBody>
      </p:sp>
      <p:sp>
        <p:nvSpPr>
          <p:cNvPr id="33796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30213" y="682625"/>
            <a:ext cx="6076950" cy="3419475"/>
          </a:xfrm>
          <a:noFill/>
          <a:ln w="12700" cap="flat">
            <a:solidFill>
              <a:schemeClr val="tx1"/>
            </a:solidFill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</p:spTree>
    <p:extLst>
      <p:ext uri="{BB962C8B-B14F-4D97-AF65-F5344CB8AC3E}">
        <p14:creationId xmlns:p14="http://schemas.microsoft.com/office/powerpoint/2010/main" val="7702506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Answer: move the </a:t>
            </a:r>
            <a:r>
              <a:rPr lang="en-US"/>
              <a:t>executable kernel into cs161/root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FBF5012-E6F5-495C-A541-6B7E71D3D4A6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21509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Chapter </a:t>
            </a:r>
            <a:r>
              <a:rPr lang="en-US"/>
              <a:t>3 Summary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FBF5012-E6F5-495C-A541-6B7E71D3D4A6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48067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Analogy</a:t>
            </a:r>
            <a:r>
              <a:rPr lang="en-US" baseline="0" dirty="0"/>
              <a:t> between power switch and debug-message switch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125A137-AA7B-6040-BEE2-8CA520FC8CED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144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Analogy</a:t>
            </a:r>
            <a:r>
              <a:rPr lang="en-US" baseline="0" dirty="0"/>
              <a:t> between power switch and debug-message switch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125A137-AA7B-6040-BEE2-8CA520FC8CED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715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Analogy</a:t>
            </a:r>
            <a:r>
              <a:rPr lang="en-US" baseline="0" dirty="0"/>
              <a:t> between power switch and debug-message switch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125A137-AA7B-6040-BEE2-8CA520FC8CED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8301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5ED838-7CEF-5E43-9B07-AFB1A331F072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5312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5ED838-7CEF-5E43-9B07-AFB1A331F072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0119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136001BF-5C93-2C4D-93AB-4EFF24E249BA}" type="slidenum">
              <a:rPr lang="en-US"/>
              <a:pPr/>
              <a:t>7</a:t>
            </a:fld>
            <a:endParaRPr lang="en-US"/>
          </a:p>
        </p:txBody>
      </p:sp>
      <p:sp>
        <p:nvSpPr>
          <p:cNvPr id="33795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268413" y="4332288"/>
            <a:ext cx="4325937" cy="4103687"/>
          </a:xfrm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078" tIns="44739" rIns="91078" bIns="44739"/>
          <a:lstStyle/>
          <a:p>
            <a:r>
              <a:rPr lang="en-US" altLang="zh-CN" dirty="0">
                <a:latin typeface="Times New Roman" charset="0"/>
                <a:ea typeface="宋体" charset="0"/>
                <a:cs typeface="宋体" charset="0"/>
              </a:rPr>
              <a:t>See also 03a-Project 2 Demo-</a:t>
            </a:r>
            <a:r>
              <a:rPr lang="en-US" altLang="zh-CN" dirty="0" err="1">
                <a:latin typeface="Times New Roman" charset="0"/>
                <a:ea typeface="宋体" charset="0"/>
                <a:cs typeface="宋体" charset="0"/>
              </a:rPr>
              <a:t>Manual.doc</a:t>
            </a:r>
            <a:endParaRPr lang="en-US" altLang="zh-CN" dirty="0">
              <a:latin typeface="Times New Roman" charset="0"/>
              <a:ea typeface="宋体" charset="0"/>
              <a:cs typeface="宋体" charset="0"/>
            </a:endParaRPr>
          </a:p>
          <a:p>
            <a:r>
              <a:rPr lang="en-US" altLang="zh-CN" dirty="0">
                <a:latin typeface="Times New Roman" charset="0"/>
                <a:ea typeface="宋体" charset="0"/>
                <a:cs typeface="宋体" charset="0"/>
              </a:rPr>
              <a:t>6. </a:t>
            </a:r>
          </a:p>
          <a:p>
            <a:r>
              <a:rPr lang="en-US" altLang="zh-CN" dirty="0">
                <a:latin typeface="Times New Roman" charset="0"/>
                <a:ea typeface="宋体" charset="0"/>
                <a:cs typeface="宋体" charset="0"/>
              </a:rPr>
              <a:t>cs161/</a:t>
            </a:r>
            <a:r>
              <a:rPr lang="en-US" altLang="zh-CN" dirty="0" err="1">
                <a:latin typeface="Times New Roman" charset="0"/>
                <a:ea typeface="宋体" charset="0"/>
                <a:cs typeface="宋体" charset="0"/>
              </a:rPr>
              <a:t>src</a:t>
            </a:r>
            <a:endParaRPr lang="en-US" altLang="zh-CN" dirty="0">
              <a:latin typeface="Times New Roman" charset="0"/>
              <a:ea typeface="宋体" charset="0"/>
              <a:cs typeface="宋体" charset="0"/>
            </a:endParaRPr>
          </a:p>
          <a:p>
            <a:r>
              <a:rPr lang="en-US" altLang="zh-CN" dirty="0">
                <a:latin typeface="Times New Roman" charset="0"/>
                <a:ea typeface="宋体" charset="0"/>
                <a:cs typeface="宋体" charset="0"/>
              </a:rPr>
              <a:t>grep –r “stack” . |more</a:t>
            </a:r>
          </a:p>
        </p:txBody>
      </p:sp>
      <p:sp>
        <p:nvSpPr>
          <p:cNvPr id="33796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30213" y="682625"/>
            <a:ext cx="6076950" cy="3419475"/>
          </a:xfrm>
          <a:noFill/>
          <a:ln w="12700" cap="flat">
            <a:solidFill>
              <a:schemeClr val="tx1"/>
            </a:solidFill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</p:spTree>
    <p:extLst>
      <p:ext uri="{BB962C8B-B14F-4D97-AF65-F5344CB8AC3E}">
        <p14:creationId xmlns:p14="http://schemas.microsoft.com/office/powerpoint/2010/main" val="15897134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136001BF-5C93-2C4D-93AB-4EFF24E249BA}" type="slidenum">
              <a:rPr lang="en-US"/>
              <a:pPr/>
              <a:t>10</a:t>
            </a:fld>
            <a:endParaRPr lang="en-US"/>
          </a:p>
        </p:txBody>
      </p:sp>
      <p:sp>
        <p:nvSpPr>
          <p:cNvPr id="33795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268413" y="4332288"/>
            <a:ext cx="4325937" cy="4103687"/>
          </a:xfrm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078" tIns="44739" rIns="91078" bIns="44739"/>
          <a:lstStyle/>
          <a:p>
            <a:endParaRPr lang="en-US" altLang="zh-CN" dirty="0">
              <a:latin typeface="Times New Roman" charset="0"/>
              <a:ea typeface="宋体" charset="0"/>
              <a:cs typeface="宋体" charset="0"/>
            </a:endParaRPr>
          </a:p>
        </p:txBody>
      </p:sp>
      <p:sp>
        <p:nvSpPr>
          <p:cNvPr id="33796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30213" y="682625"/>
            <a:ext cx="6076950" cy="3419475"/>
          </a:xfrm>
          <a:noFill/>
          <a:ln w="12700" cap="flat">
            <a:solidFill>
              <a:schemeClr val="tx1"/>
            </a:solidFill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</p:spTree>
    <p:extLst>
      <p:ext uri="{BB962C8B-B14F-4D97-AF65-F5344CB8AC3E}">
        <p14:creationId xmlns:p14="http://schemas.microsoft.com/office/powerpoint/2010/main" val="13511960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Answer: move the </a:t>
            </a:r>
            <a:r>
              <a:rPr lang="en-US"/>
              <a:t>executable kernel into cs161/root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FBF5012-E6F5-495C-A541-6B7E71D3D4A6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94251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08000" y="635000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53CCE1-ED68-4673-B2B8-9A8ACC32B7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08692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3CCE1-ED68-4673-B2B8-9A8ACC32B75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7464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3CCE1-ED68-4673-B2B8-9A8ACC32B75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501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08000" y="635000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53CCE1-ED68-4673-B2B8-9A8ACC32B7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30058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3CCE1-ED68-4673-B2B8-9A8ACC32B75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4984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3CCE1-ED68-4673-B2B8-9A8ACC32B75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1354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3CCE1-ED68-4673-B2B8-9A8ACC32B75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7041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2617A4E-B37F-F64D-BDDB-92D52D159F12}" type="datetime1">
              <a:rPr lang="en-US" smtClean="0"/>
              <a:t>9/4/2020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3CCE1-ED68-4673-B2B8-9A8ACC32B75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3556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3CCE1-ED68-4673-B2B8-9A8ACC32B75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0036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E5666D4D-2713-E243-BC16-D9FFB6FB92C9}" type="datetime1">
              <a:rPr lang="en-US" smtClean="0"/>
              <a:t>9/4/2020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3CCE1-ED68-4673-B2B8-9A8ACC32B75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0680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3CCE1-ED68-4673-B2B8-9A8ACC32B75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1704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08000" y="635000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53CCE1-ED68-4673-B2B8-9A8ACC32B759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2" descr="SGCOE V 158 289"/>
          <p:cNvPicPr>
            <a:picLocks noChangeAspect="1" noChangeArrowheads="1"/>
          </p:cNvPicPr>
          <p:nvPr userDrawn="1"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3200" y="5791201"/>
            <a:ext cx="152400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503175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9" r:id="rId1"/>
    <p:sldLayoutId id="2147483890" r:id="rId2"/>
    <p:sldLayoutId id="2147483891" r:id="rId3"/>
    <p:sldLayoutId id="2147483892" r:id="rId4"/>
    <p:sldLayoutId id="2147483893" r:id="rId5"/>
    <p:sldLayoutId id="2147483894" r:id="rId6"/>
    <p:sldLayoutId id="2147483895" r:id="rId7"/>
    <p:sldLayoutId id="2147483896" r:id="rId8"/>
    <p:sldLayoutId id="2147483897" r:id="rId9"/>
    <p:sldLayoutId id="2147483898" r:id="rId10"/>
    <p:sldLayoutId id="214748389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2"/>
          <p:cNvSpPr>
            <a:spLocks noGrp="1"/>
          </p:cNvSpPr>
          <p:nvPr>
            <p:ph type="ctrTitle"/>
          </p:nvPr>
        </p:nvSpPr>
        <p:spPr>
          <a:xfrm>
            <a:off x="1828800" y="457200"/>
            <a:ext cx="8686800" cy="3048000"/>
          </a:xfrm>
        </p:spPr>
        <p:txBody>
          <a:bodyPr>
            <a:normAutofit fontScale="90000"/>
          </a:bodyPr>
          <a:lstStyle/>
          <a:p>
            <a:r>
              <a:rPr lang="en-US" altLang="zh-CN" sz="4900" dirty="0">
                <a:latin typeface="Calibri" charset="0"/>
                <a:ea typeface="SimSun" charset="0"/>
                <a:cs typeface="SimSun" charset="0"/>
              </a:rPr>
              <a:t>COMP 3500 </a:t>
            </a:r>
            <a:br>
              <a:rPr lang="en-US" altLang="zh-CN" sz="4900" dirty="0">
                <a:latin typeface="Calibri" charset="0"/>
                <a:ea typeface="SimSun" charset="0"/>
                <a:cs typeface="SimSun" charset="0"/>
              </a:rPr>
            </a:br>
            <a:r>
              <a:rPr lang="en-US" altLang="zh-CN" sz="4900" dirty="0">
                <a:latin typeface="Calibri" charset="0"/>
                <a:ea typeface="SimSun" charset="0"/>
                <a:cs typeface="SimSun" charset="0"/>
              </a:rPr>
              <a:t>Introduction to Operating Systems</a:t>
            </a:r>
            <a:br>
              <a:rPr lang="en-US" altLang="zh-CN" sz="3600" dirty="0">
                <a:latin typeface="Calibri" charset="0"/>
                <a:ea typeface="SimSun" charset="0"/>
                <a:cs typeface="SimSun" charset="0"/>
              </a:rPr>
            </a:br>
            <a:br>
              <a:rPr lang="en-US" altLang="zh-CN" sz="3600" dirty="0">
                <a:latin typeface="Calibri" charset="0"/>
                <a:ea typeface="SimSun" charset="0"/>
                <a:cs typeface="SimSun" charset="0"/>
              </a:rPr>
            </a:br>
            <a:r>
              <a:rPr lang="en-US" altLang="zh-CN" sz="4000" dirty="0">
                <a:latin typeface="Calibri" charset="0"/>
                <a:ea typeface="SimSun" charset="0"/>
                <a:cs typeface="SimSun" charset="0"/>
              </a:rPr>
              <a:t>Project 2 –How to use the </a:t>
            </a:r>
            <a:r>
              <a:rPr lang="en-US" altLang="zh-CN" sz="4000" dirty="0">
                <a:latin typeface="Courier New" charset="0"/>
                <a:ea typeface="Courier New" charset="0"/>
                <a:cs typeface="Courier New" charset="0"/>
              </a:rPr>
              <a:t>DEBUG </a:t>
            </a:r>
            <a:r>
              <a:rPr lang="en-US" altLang="zh-CN" sz="4000" dirty="0">
                <a:latin typeface="Calibri" charset="0"/>
                <a:ea typeface="SimSun" charset="0"/>
                <a:cs typeface="SimSun" charset="0"/>
              </a:rPr>
              <a:t>macro?</a:t>
            </a:r>
          </a:p>
        </p:txBody>
      </p:sp>
      <p:sp>
        <p:nvSpPr>
          <p:cNvPr id="6146" name="Text Box 3"/>
          <p:cNvSpPr txBox="1">
            <a:spLocks noChangeArrowheads="1"/>
          </p:cNvSpPr>
          <p:nvPr/>
        </p:nvSpPr>
        <p:spPr bwMode="auto">
          <a:xfrm>
            <a:off x="3581400" y="3988882"/>
            <a:ext cx="4953000" cy="1877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zh-CN" sz="3200" b="1" dirty="0">
                <a:latin typeface="Calibri" charset="0"/>
                <a:ea typeface="SimSun" charset="0"/>
                <a:cs typeface="SimSun" charset="0"/>
              </a:rPr>
              <a:t>Dr. Xiao Qin</a:t>
            </a:r>
          </a:p>
          <a:p>
            <a:pPr algn="ctr">
              <a:spcBef>
                <a:spcPct val="50000"/>
              </a:spcBef>
            </a:pPr>
            <a:r>
              <a:rPr kumimoji="1" lang="en-US" i="1" dirty="0">
                <a:latin typeface="Calibri" charset="0"/>
              </a:rPr>
              <a:t>Auburn University</a:t>
            </a:r>
            <a:br>
              <a:rPr kumimoji="1" lang="en-US" i="1" dirty="0">
                <a:latin typeface="Calibri" charset="0"/>
              </a:rPr>
            </a:br>
            <a:r>
              <a:rPr kumimoji="1" lang="en-US" i="1" dirty="0">
                <a:latin typeface="Calibri" charset="0"/>
              </a:rPr>
              <a:t>http://www.eng.auburn.edu/~xqin</a:t>
            </a:r>
          </a:p>
          <a:p>
            <a:pPr algn="ctr">
              <a:lnSpc>
                <a:spcPct val="50000"/>
              </a:lnSpc>
              <a:spcBef>
                <a:spcPct val="50000"/>
              </a:spcBef>
            </a:pPr>
            <a:r>
              <a:rPr kumimoji="1" lang="en-US" i="1" dirty="0">
                <a:latin typeface="Calibri" charset="0"/>
              </a:rPr>
              <a:t>xqin@auburn.edu</a:t>
            </a:r>
            <a:endParaRPr kumimoji="1" lang="en-US" altLang="zh-CN" i="1" dirty="0">
              <a:latin typeface="Calibri" charset="0"/>
              <a:ea typeface="SimSun" charset="0"/>
              <a:cs typeface="SimSun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1905000" y="6350001"/>
            <a:ext cx="2133600" cy="365125"/>
          </a:xfrm>
        </p:spPr>
        <p:txBody>
          <a:bodyPr/>
          <a:lstStyle/>
          <a:p>
            <a:fld id="{8353CCE1-ED68-4673-B2B8-9A8ACC32B759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2133600" y="533400"/>
            <a:ext cx="7448550" cy="1066800"/>
          </a:xfrm>
          <a:noFill/>
          <a:extLs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/>
              <a:t>Configure the </a:t>
            </a:r>
            <a:r>
              <a:rPr lang="en-US" dirty="0" err="1"/>
              <a:t>dbflag</a:t>
            </a:r>
            <a:r>
              <a:rPr lang="en-US" dirty="0"/>
              <a:t> variable in 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kern/lib/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kprintf.c</a:t>
            </a:r>
            <a:endParaRPr lang="en-US" altLang="zh-CN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90600" y="2209800"/>
            <a:ext cx="10363200" cy="1066800"/>
          </a:xfrm>
          <a:noFill/>
          <a:extLs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  <a:normAutofit fontScale="62500" lnSpcReduction="20000"/>
          </a:bodyPr>
          <a:lstStyle/>
          <a:p>
            <a:pPr marL="0" indent="0">
              <a:buNone/>
            </a:pPr>
            <a:r>
              <a:rPr lang="en-US" sz="4600" dirty="0">
                <a:latin typeface="Courier New" panose="02070309020205020404" pitchFamily="49" charset="0"/>
                <a:cs typeface="Courier New" panose="02070309020205020404" pitchFamily="49" charset="0"/>
              </a:rPr>
              <a:t>u_int32_t </a:t>
            </a:r>
            <a:r>
              <a:rPr lang="en-US" sz="4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dbflags</a:t>
            </a:r>
            <a:r>
              <a:rPr lang="en-US" sz="4600" dirty="0">
                <a:latin typeface="Courier New" panose="02070309020205020404" pitchFamily="49" charset="0"/>
                <a:cs typeface="Courier New" panose="02070309020205020404" pitchFamily="49" charset="0"/>
              </a:rPr>
              <a:t> = DB_VM | DB_SYSCALL;</a:t>
            </a: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US" dirty="0">
              <a:latin typeface="Calibri" panose="020F050202020403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406136" y="3850105"/>
            <a:ext cx="753212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rgbClr val="FF0000"/>
                </a:solidFill>
                <a:latin typeface="+mn-lt"/>
              </a:rPr>
              <a:t>Rebuild the ASST0 kernel now… </a:t>
            </a:r>
          </a:p>
        </p:txBody>
      </p:sp>
    </p:spTree>
    <p:extLst>
      <p:ext uri="{BB962C8B-B14F-4D97-AF65-F5344CB8AC3E}">
        <p14:creationId xmlns:p14="http://schemas.microsoft.com/office/powerpoint/2010/main" val="2977918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do you expect?</a:t>
            </a: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3CCE1-ED68-4673-B2B8-9A8ACC32B759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6" name="Picture 5"/>
          <p:cNvPicPr/>
          <p:nvPr/>
        </p:nvPicPr>
        <p:blipFill>
          <a:blip r:embed="rId3"/>
          <a:stretch>
            <a:fillRect/>
          </a:stretch>
        </p:blipFill>
        <p:spPr>
          <a:xfrm>
            <a:off x="609600" y="1219200"/>
            <a:ext cx="10820400" cy="549592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08000" y="4419600"/>
            <a:ext cx="8483600" cy="685800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308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2133600" y="533400"/>
            <a:ext cx="7448550" cy="1066800"/>
          </a:xfrm>
          <a:noFill/>
          <a:extLs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/>
              <a:t>Modify the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dbflag</a:t>
            </a:r>
            <a:r>
              <a:rPr lang="en-US" dirty="0"/>
              <a:t> flag to Configure Debug Messages</a:t>
            </a:r>
            <a:endParaRPr lang="en-US" altLang="zh-CN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90600" y="2209800"/>
            <a:ext cx="10972800" cy="2514600"/>
          </a:xfrm>
          <a:noFill/>
          <a:extLs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  <a:noAutofit/>
          </a:bodyPr>
          <a:lstStyle/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kern/lib/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kprintf.c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/*u_int32_t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dbflags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DB_VM | DB_SYSCALL;*/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u_int32_t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dbflags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DB_VM;</a:t>
            </a:r>
          </a:p>
        </p:txBody>
      </p:sp>
      <p:sp>
        <p:nvSpPr>
          <p:cNvPr id="2" name="Rectangle 1"/>
          <p:cNvSpPr/>
          <p:nvPr/>
        </p:nvSpPr>
        <p:spPr>
          <a:xfrm>
            <a:off x="2406136" y="5181600"/>
            <a:ext cx="753212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rgbClr val="FF0000"/>
                </a:solidFill>
                <a:latin typeface="+mn-lt"/>
              </a:rPr>
              <a:t>Rebuild the ASST0 kernel now… </a:t>
            </a:r>
          </a:p>
        </p:txBody>
      </p:sp>
    </p:spTree>
    <p:extLst>
      <p:ext uri="{BB962C8B-B14F-4D97-AF65-F5344CB8AC3E}">
        <p14:creationId xmlns:p14="http://schemas.microsoft.com/office/powerpoint/2010/main" val="188086687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do you expect?</a:t>
            </a: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3CCE1-ED68-4673-B2B8-9A8ACC32B759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7" name="Picture 6"/>
          <p:cNvPicPr/>
          <p:nvPr/>
        </p:nvPicPr>
        <p:blipFill>
          <a:blip r:embed="rId3"/>
          <a:stretch>
            <a:fillRect/>
          </a:stretch>
        </p:blipFill>
        <p:spPr>
          <a:xfrm>
            <a:off x="304800" y="1230063"/>
            <a:ext cx="11658600" cy="548506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16832" y="4800600"/>
            <a:ext cx="8483600" cy="457200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946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3CCE1-ED68-4673-B2B8-9A8ACC32B759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265430"/>
            <a:ext cx="7772400" cy="6217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4111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Project 2: 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Error 127 Command Not Found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838200" y="1336964"/>
            <a:ext cx="10134600" cy="4978401"/>
          </a:xfrm>
        </p:spPr>
        <p:txBody>
          <a:bodyPr>
            <a:noAutofit/>
          </a:bodyPr>
          <a:lstStyle/>
          <a:p>
            <a:pPr lvl="0"/>
            <a:r>
              <a:rPr lang="en-US" sz="3200" dirty="0"/>
              <a:t>Error at step 6: </a:t>
            </a:r>
            <a:r>
              <a:rPr lang="en-US" sz="3200" dirty="0">
                <a:latin typeface="Courier New" charset="0"/>
                <a:ea typeface="Courier New" charset="0"/>
                <a:cs typeface="Courier New" charset="0"/>
              </a:rPr>
              <a:t>%make depend</a:t>
            </a:r>
            <a:r>
              <a:rPr lang="en-US" sz="3200" dirty="0"/>
              <a:t>, which builds the ASST0 kernel. </a:t>
            </a:r>
          </a:p>
          <a:p>
            <a:pPr lvl="0"/>
            <a:r>
              <a:rPr lang="en-US" sz="3200" dirty="0"/>
              <a:t>Search on Google; it says something about </a:t>
            </a:r>
            <a:r>
              <a:rPr lang="en-US" sz="3200" dirty="0" err="1">
                <a:latin typeface="Courier New" charset="0"/>
                <a:ea typeface="Courier New" charset="0"/>
                <a:cs typeface="Courier New" charset="0"/>
              </a:rPr>
              <a:t>gcc</a:t>
            </a:r>
            <a:r>
              <a:rPr lang="en-US" sz="3200" dirty="0">
                <a:latin typeface="Courier New" charset="0"/>
                <a:ea typeface="Courier New" charset="0"/>
                <a:cs typeface="Courier New" charset="0"/>
              </a:rPr>
              <a:t> not being installed</a:t>
            </a:r>
            <a:r>
              <a:rPr lang="en-US" sz="3200" dirty="0"/>
              <a:t>, but that can't be the case.</a:t>
            </a:r>
          </a:p>
          <a:p>
            <a:endParaRPr lang="en-US" sz="3200" dirty="0"/>
          </a:p>
          <a:p>
            <a:pPr marL="0" indent="0">
              <a:buNone/>
            </a:pPr>
            <a:r>
              <a:rPr lang="en-US" sz="3200" b="1" dirty="0">
                <a:solidFill>
                  <a:srgbClr val="FF0000"/>
                </a:solidFill>
              </a:rPr>
              <a:t>Solution: </a:t>
            </a:r>
            <a:r>
              <a:rPr lang="en-US" sz="3200" dirty="0"/>
              <a:t>Use ‘echo $PATH’ to check your $PATH. Your $PATH must contains ~/cs161/bin  You can run the following command to setup your path. </a:t>
            </a:r>
          </a:p>
          <a:p>
            <a:pPr marL="0" indent="0">
              <a:buNone/>
            </a:pPr>
            <a:r>
              <a:rPr lang="en-US" sz="3200" dirty="0"/>
              <a:t> </a:t>
            </a:r>
            <a:r>
              <a:rPr lang="en-US" sz="3200" dirty="0">
                <a:latin typeface="Courier New" charset="0"/>
                <a:ea typeface="Courier New" charset="0"/>
                <a:cs typeface="Courier New" charset="0"/>
              </a:rPr>
              <a:t>		export PATH=~/cs161/bin:$PATH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3CCE1-ED68-4673-B2B8-9A8ACC32B759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34937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3CCE1-ED68-4673-B2B8-9A8ACC32B759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200" y="-1"/>
            <a:ext cx="12268200" cy="6865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155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3CCE1-ED68-4673-B2B8-9A8ACC32B759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400" y="0"/>
            <a:ext cx="124206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7822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3CCE1-ED68-4673-B2B8-9A8ACC32B759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200" y="0"/>
            <a:ext cx="12420600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0600" y="304800"/>
            <a:ext cx="3376635" cy="237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770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implementation of the 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DEBUG()</a:t>
            </a:r>
            <a:r>
              <a:rPr lang="en-US" dirty="0"/>
              <a:t> macro</a:t>
            </a:r>
            <a:endParaRPr lang="en-US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60959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In kern/include/</a:t>
            </a:r>
            <a:r>
              <a:rPr lang="en-US" dirty="0" err="1"/>
              <a:t>lib.h</a:t>
            </a:r>
            <a:r>
              <a:rPr lang="en-US" dirty="0"/>
              <a:t> 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 </a:t>
            </a:r>
          </a:p>
          <a:p>
            <a:pPr marL="0" indent="0">
              <a:buNone/>
            </a:pPr>
            <a:endParaRPr lang="en-US" dirty="0">
              <a:latin typeface="Calibri" charset="0"/>
              <a:ea typeface="Calibri" charset="0"/>
              <a:cs typeface="Calibri" charset="0"/>
            </a:endParaRPr>
          </a:p>
          <a:p>
            <a:pPr marL="0" indent="0">
              <a:buNone/>
            </a:pPr>
            <a:endParaRPr lang="en-US" dirty="0">
              <a:latin typeface="Calibri" charset="0"/>
              <a:ea typeface="Calibri" charset="0"/>
              <a:cs typeface="Calibri" charset="0"/>
            </a:endParaRPr>
          </a:p>
          <a:p>
            <a:pPr marL="0" indent="0">
              <a:buNone/>
            </a:pPr>
            <a:endParaRPr lang="en-US" dirty="0">
              <a:latin typeface="Calibri" charset="0"/>
              <a:ea typeface="Calibri" charset="0"/>
              <a:cs typeface="Calibri" charset="0"/>
            </a:endParaRPr>
          </a:p>
          <a:p>
            <a:pPr marL="0" indent="0">
              <a:buNone/>
            </a:pPr>
            <a:endParaRPr lang="en-US" dirty="0">
              <a:latin typeface="Calibri" charset="0"/>
              <a:ea typeface="Calibri" charset="0"/>
              <a:cs typeface="Calibri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1DD708-9C6C-BC4A-8ACC-1131D652BA95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5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304800" y="2468563"/>
            <a:ext cx="11658600" cy="50323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514600" y="4495800"/>
            <a:ext cx="72390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3200" dirty="0">
                <a:latin typeface="Courier New" charset="0"/>
                <a:ea typeface="Courier New" charset="0"/>
                <a:cs typeface="Courier New" charset="0"/>
              </a:rPr>
              <a:t>if (</a:t>
            </a:r>
            <a:r>
              <a:rPr lang="en-US" sz="3200" dirty="0" err="1">
                <a:latin typeface="Courier New" charset="0"/>
                <a:ea typeface="Courier New" charset="0"/>
                <a:cs typeface="Courier New" charset="0"/>
              </a:rPr>
              <a:t>dbflags</a:t>
            </a:r>
            <a:r>
              <a:rPr lang="en-US" sz="3200" dirty="0">
                <a:latin typeface="Courier New" charset="0"/>
                <a:ea typeface="Courier New" charset="0"/>
                <a:cs typeface="Courier New" charset="0"/>
              </a:rPr>
              <a:t> &amp; (d) != 0) </a:t>
            </a:r>
          </a:p>
          <a:p>
            <a:pPr marL="0" indent="0">
              <a:buNone/>
            </a:pPr>
            <a:r>
              <a:rPr lang="en-US" sz="3200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sz="3200" dirty="0" err="1">
                <a:latin typeface="Courier New" charset="0"/>
                <a:ea typeface="Courier New" charset="0"/>
                <a:cs typeface="Courier New" charset="0"/>
              </a:rPr>
              <a:t>kprint</a:t>
            </a:r>
            <a:r>
              <a:rPr lang="en-US" sz="3200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sz="3200" dirty="0" err="1">
                <a:latin typeface="Courier New" charset="0"/>
                <a:ea typeface="Courier New" charset="0"/>
                <a:cs typeface="Courier New" charset="0"/>
              </a:rPr>
              <a:t>fmt</a:t>
            </a:r>
            <a:r>
              <a:rPr lang="en-US" sz="3200" dirty="0">
                <a:latin typeface="Courier New" charset="0"/>
                <a:ea typeface="Courier New" charset="0"/>
                <a:cs typeface="Courier New" charset="0"/>
              </a:rPr>
              <a:t>, ##</a:t>
            </a:r>
            <a:r>
              <a:rPr lang="en-US" sz="3200" dirty="0" err="1">
                <a:latin typeface="Courier New" charset="0"/>
                <a:ea typeface="Courier New" charset="0"/>
                <a:cs typeface="Courier New" charset="0"/>
              </a:rPr>
              <a:t>args</a:t>
            </a:r>
            <a:r>
              <a:rPr lang="en-US" sz="3200" dirty="0">
                <a:latin typeface="Courier New" charset="0"/>
                <a:ea typeface="Courier New" charset="0"/>
                <a:cs typeface="Courier New" charset="0"/>
              </a:rPr>
              <a:t>);</a:t>
            </a:r>
          </a:p>
          <a:p>
            <a:pPr marL="0" indent="0">
              <a:buNone/>
            </a:pPr>
            <a:r>
              <a:rPr lang="en-US" sz="3200" dirty="0">
                <a:latin typeface="Courier New" charset="0"/>
                <a:ea typeface="Courier New" charset="0"/>
                <a:cs typeface="Courier New" charset="0"/>
              </a:rPr>
              <a:t>/* else do nothing */</a:t>
            </a:r>
          </a:p>
        </p:txBody>
      </p:sp>
      <p:sp>
        <p:nvSpPr>
          <p:cNvPr id="8" name="Rectangle 7"/>
          <p:cNvSpPr/>
          <p:nvPr/>
        </p:nvSpPr>
        <p:spPr>
          <a:xfrm>
            <a:off x="1066800" y="2971800"/>
            <a:ext cx="110490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3200" dirty="0">
                <a:latin typeface="+mn-lt"/>
                <a:ea typeface="Courier New" charset="0"/>
                <a:cs typeface="Courier New" charset="0"/>
              </a:rPr>
              <a:t>Replace</a:t>
            </a:r>
            <a:r>
              <a:rPr lang="en-US" sz="3200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3200" dirty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DEBUG(d, </a:t>
            </a:r>
            <a:r>
              <a:rPr lang="en-US" sz="3200" dirty="0" err="1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fmt</a:t>
            </a:r>
            <a:r>
              <a:rPr lang="en-US" sz="3200" dirty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en-US" sz="3200" dirty="0" err="1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args</a:t>
            </a:r>
            <a:r>
              <a:rPr lang="en-US" sz="3200" dirty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…); </a:t>
            </a:r>
            <a:r>
              <a:rPr lang="en-US" sz="3200" dirty="0">
                <a:latin typeface="+mn-lt"/>
                <a:ea typeface="Courier New" charset="0"/>
                <a:cs typeface="Courier New" charset="0"/>
              </a:rPr>
              <a:t>with</a:t>
            </a:r>
          </a:p>
          <a:p>
            <a:pPr marL="0" indent="0">
              <a:buNone/>
            </a:pPr>
            <a:r>
              <a:rPr lang="en-US" sz="3200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sz="3200" dirty="0" err="1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dbflags</a:t>
            </a:r>
            <a:r>
              <a:rPr lang="en-US" sz="3200" dirty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 &amp; (d) ? </a:t>
            </a:r>
            <a:r>
              <a:rPr lang="en-US" sz="3200" dirty="0" err="1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Kprintf</a:t>
            </a:r>
            <a:r>
              <a:rPr lang="en-US" sz="3200" dirty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sz="3200" dirty="0" err="1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fmt</a:t>
            </a:r>
            <a:r>
              <a:rPr lang="en-US" sz="3200" dirty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, ##</a:t>
            </a:r>
            <a:r>
              <a:rPr lang="en-US" sz="3200" dirty="0" err="1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args</a:t>
            </a:r>
            <a:r>
              <a:rPr lang="en-US" sz="3200" dirty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) :0;</a:t>
            </a:r>
          </a:p>
        </p:txBody>
      </p:sp>
    </p:spTree>
    <p:extLst>
      <p:ext uri="{BB962C8B-B14F-4D97-AF65-F5344CB8AC3E}">
        <p14:creationId xmlns:p14="http://schemas.microsoft.com/office/powerpoint/2010/main" val="841738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Sample Usage of the 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DEBUG() </a:t>
            </a:r>
            <a:r>
              <a:rPr lang="en-US" dirty="0"/>
              <a:t>macro</a:t>
            </a:r>
            <a:endParaRPr lang="en-US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1DD708-9C6C-BC4A-8ACC-1131D652BA95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90600" y="1219200"/>
            <a:ext cx="101346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3200" dirty="0">
                <a:latin typeface="Courier New" charset="0"/>
                <a:ea typeface="Courier New" charset="0"/>
                <a:cs typeface="Courier New" charset="0"/>
              </a:rPr>
              <a:t>DEBUG(d, </a:t>
            </a:r>
            <a:r>
              <a:rPr lang="en-US" sz="3200" dirty="0" err="1">
                <a:latin typeface="Courier New" charset="0"/>
                <a:ea typeface="Courier New" charset="0"/>
                <a:cs typeface="Courier New" charset="0"/>
              </a:rPr>
              <a:t>fmt</a:t>
            </a:r>
            <a:r>
              <a:rPr lang="en-US" sz="3200" dirty="0"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en-US" sz="3200" dirty="0" err="1">
                <a:latin typeface="Courier New" charset="0"/>
                <a:ea typeface="Courier New" charset="0"/>
                <a:cs typeface="Courier New" charset="0"/>
              </a:rPr>
              <a:t>args</a:t>
            </a:r>
            <a:r>
              <a:rPr lang="en-US" sz="3200" dirty="0">
                <a:latin typeface="Courier New" charset="0"/>
                <a:ea typeface="Courier New" charset="0"/>
                <a:cs typeface="Courier New" charset="0"/>
              </a:rPr>
              <a:t>…); /* d is a flag */ </a:t>
            </a:r>
          </a:p>
        </p:txBody>
      </p:sp>
      <p:pic>
        <p:nvPicPr>
          <p:cNvPr id="9" name="Picture 8"/>
          <p:cNvPicPr/>
          <p:nvPr/>
        </p:nvPicPr>
        <p:blipFill>
          <a:blip r:embed="rId3"/>
          <a:stretch>
            <a:fillRect/>
          </a:stretch>
        </p:blipFill>
        <p:spPr>
          <a:xfrm>
            <a:off x="914400" y="1803974"/>
            <a:ext cx="10058400" cy="56175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65359" y="2929292"/>
            <a:ext cx="50292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latin typeface="+mn-lt"/>
                <a:ea typeface="SimSun" charset="-122"/>
                <a:cs typeface="Arial" charset="0"/>
              </a:rPr>
              <a:t>The flag parameter ‘</a:t>
            </a:r>
            <a:r>
              <a:rPr lang="en-US" sz="3200" dirty="0">
                <a:latin typeface="+mn-lt"/>
                <a:ea typeface="SimSun" charset="-122"/>
              </a:rPr>
              <a:t>d</a:t>
            </a:r>
            <a:r>
              <a:rPr lang="en-US" sz="3200" dirty="0">
                <a:latin typeface="+mn-lt"/>
                <a:ea typeface="SimSun" charset="-122"/>
                <a:cs typeface="Arial" charset="0"/>
              </a:rPr>
              <a:t>’ is defined in </a:t>
            </a:r>
            <a:r>
              <a:rPr lang="en-US" sz="3200" dirty="0">
                <a:latin typeface="Courier New" charset="0"/>
                <a:ea typeface="Courier New" charset="0"/>
                <a:cs typeface="Courier New" charset="0"/>
              </a:rPr>
              <a:t>kern/include/</a:t>
            </a:r>
            <a:r>
              <a:rPr lang="en-US" sz="3200" dirty="0" err="1">
                <a:latin typeface="Courier New" charset="0"/>
                <a:ea typeface="Courier New" charset="0"/>
                <a:cs typeface="Courier New" charset="0"/>
              </a:rPr>
              <a:t>lib.h</a:t>
            </a:r>
            <a:r>
              <a:rPr lang="en-US" sz="3200" dirty="0">
                <a:latin typeface="Courier New" charset="0"/>
                <a:ea typeface="Courier New" charset="0"/>
                <a:cs typeface="Courier New" charset="0"/>
              </a:rPr>
              <a:t> </a:t>
            </a:r>
          </a:p>
        </p:txBody>
      </p:sp>
      <p:pic>
        <p:nvPicPr>
          <p:cNvPr id="11" name="Picture 10"/>
          <p:cNvPicPr/>
          <p:nvPr/>
        </p:nvPicPr>
        <p:blipFill>
          <a:blip r:embed="rId4"/>
          <a:stretch>
            <a:fillRect/>
          </a:stretch>
        </p:blipFill>
        <p:spPr>
          <a:xfrm>
            <a:off x="5715000" y="2362200"/>
            <a:ext cx="4572000" cy="435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97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2152650" y="457200"/>
            <a:ext cx="7448550" cy="914400"/>
          </a:xfrm>
          <a:noFill/>
          <a:extLs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r>
              <a:rPr lang="en-US" dirty="0"/>
              <a:t>Configure DEBUG messages</a:t>
            </a:r>
            <a:endParaRPr lang="en-US" altLang="zh-CN" dirty="0">
              <a:latin typeface="Calibri" panose="020F0502020204030204" pitchFamily="34" charset="0"/>
              <a:ea typeface="宋体" charset="0"/>
              <a:cs typeface="宋体" charset="0"/>
            </a:endParaRP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19200" y="1447800"/>
            <a:ext cx="9905999" cy="1219200"/>
          </a:xfrm>
          <a:noFill/>
          <a:extLs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/>
          <a:p>
            <a:pPr marL="0" lvl="0" indent="0">
              <a:buNone/>
            </a:pPr>
            <a:r>
              <a:rPr lang="en-US" dirty="0"/>
              <a:t>You can configure DEBUG messages using the </a:t>
            </a:r>
            <a:r>
              <a:rPr lang="en-US" dirty="0" err="1"/>
              <a:t>dbflag</a:t>
            </a:r>
            <a:r>
              <a:rPr lang="en-US" dirty="0"/>
              <a:t> variable defined in </a:t>
            </a:r>
            <a:r>
              <a:rPr lang="en-US" dirty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kern/lib/</a:t>
            </a:r>
            <a:r>
              <a:rPr lang="en-US" dirty="0" err="1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kprintf.c</a:t>
            </a:r>
            <a:endParaRPr lang="en-US" dirty="0">
              <a:solidFill>
                <a:srgbClr val="FF0000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marL="800100" lvl="2" indent="0">
              <a:buNone/>
            </a:pPr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800100" lvl="2" indent="0">
              <a:buNone/>
            </a:pPr>
            <a:endParaRPr lang="en-US" sz="2800" dirty="0">
              <a:latin typeface="Calibri" panose="020F0502020204030204" pitchFamily="34" charset="0"/>
            </a:endParaRPr>
          </a:p>
          <a:p>
            <a:pPr marL="800100" lvl="2" indent="0">
              <a:buNone/>
            </a:pPr>
            <a:endParaRPr lang="en-US" sz="2800" dirty="0">
              <a:latin typeface="Calibri" panose="020F0502020204030204" pitchFamily="34" charset="0"/>
            </a:endParaRPr>
          </a:p>
          <a:p>
            <a:pPr marL="800100" lvl="2" indent="0">
              <a:buNone/>
            </a:pPr>
            <a:endParaRPr lang="en-US" sz="2800" dirty="0">
              <a:latin typeface="Calibri" panose="020F0502020204030204" pitchFamily="34" charset="0"/>
            </a:endParaRPr>
          </a:p>
          <a:p>
            <a:pPr marL="514350" indent="-514350"/>
            <a:endParaRPr lang="en-US" dirty="0">
              <a:latin typeface="Calibri" panose="020F0502020204030204" pitchFamily="34" charset="0"/>
            </a:endParaRPr>
          </a:p>
        </p:txBody>
      </p:sp>
      <p:pic>
        <p:nvPicPr>
          <p:cNvPr id="4" name="Picture 3"/>
          <p:cNvPicPr/>
          <p:nvPr/>
        </p:nvPicPr>
        <p:blipFill>
          <a:blip r:embed="rId3"/>
          <a:stretch>
            <a:fillRect/>
          </a:stretch>
        </p:blipFill>
        <p:spPr>
          <a:xfrm>
            <a:off x="228600" y="2819400"/>
            <a:ext cx="11734800" cy="145796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552699" y="4429760"/>
            <a:ext cx="7239000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3200" dirty="0">
                <a:latin typeface="Courier New" charset="0"/>
                <a:ea typeface="Courier New" charset="0"/>
                <a:cs typeface="Courier New" charset="0"/>
              </a:rPr>
              <a:t>/* How to configure? */</a:t>
            </a:r>
          </a:p>
          <a:p>
            <a:pPr marL="0" indent="0">
              <a:buNone/>
            </a:pPr>
            <a:r>
              <a:rPr lang="en-US" sz="3200" dirty="0">
                <a:latin typeface="Courier New" charset="0"/>
                <a:ea typeface="Courier New" charset="0"/>
                <a:cs typeface="Courier New" charset="0"/>
              </a:rPr>
              <a:t>if (</a:t>
            </a:r>
            <a:r>
              <a:rPr lang="en-US" sz="3200" dirty="0" err="1">
                <a:latin typeface="Courier New" charset="0"/>
                <a:ea typeface="Courier New" charset="0"/>
                <a:cs typeface="Courier New" charset="0"/>
              </a:rPr>
              <a:t>dbflag</a:t>
            </a:r>
            <a:r>
              <a:rPr lang="en-US" sz="3200" dirty="0">
                <a:latin typeface="Courier New" charset="0"/>
                <a:ea typeface="Courier New" charset="0"/>
                <a:cs typeface="Courier New" charset="0"/>
              </a:rPr>
              <a:t> &amp; (d) != 0) </a:t>
            </a:r>
          </a:p>
          <a:p>
            <a:pPr marL="0" indent="0">
              <a:buNone/>
            </a:pPr>
            <a:r>
              <a:rPr lang="en-US" sz="3200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sz="3200" dirty="0" err="1">
                <a:latin typeface="Courier New" charset="0"/>
                <a:ea typeface="Courier New" charset="0"/>
                <a:cs typeface="Courier New" charset="0"/>
              </a:rPr>
              <a:t>kprintf</a:t>
            </a:r>
            <a:r>
              <a:rPr lang="en-US" sz="3200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sz="3200" dirty="0" err="1">
                <a:latin typeface="Courier New" charset="0"/>
                <a:ea typeface="Courier New" charset="0"/>
                <a:cs typeface="Courier New" charset="0"/>
              </a:rPr>
              <a:t>fmt</a:t>
            </a:r>
            <a:r>
              <a:rPr lang="en-US" sz="3200" dirty="0">
                <a:latin typeface="Courier New" charset="0"/>
                <a:ea typeface="Courier New" charset="0"/>
                <a:cs typeface="Courier New" charset="0"/>
              </a:rPr>
              <a:t>, ##</a:t>
            </a:r>
            <a:r>
              <a:rPr lang="en-US" sz="3200" dirty="0" err="1">
                <a:latin typeface="Courier New" charset="0"/>
                <a:ea typeface="Courier New" charset="0"/>
                <a:cs typeface="Courier New" charset="0"/>
              </a:rPr>
              <a:t>args</a:t>
            </a:r>
            <a:r>
              <a:rPr lang="en-US" sz="3200" dirty="0">
                <a:latin typeface="Courier New" charset="0"/>
                <a:ea typeface="Courier New" charset="0"/>
                <a:cs typeface="Courier New" charset="0"/>
              </a:rPr>
              <a:t>);</a:t>
            </a:r>
          </a:p>
          <a:p>
            <a:pPr marL="0" indent="0">
              <a:buNone/>
            </a:pPr>
            <a:r>
              <a:rPr lang="en-US" sz="3200" dirty="0">
                <a:latin typeface="Courier New" charset="0"/>
                <a:ea typeface="Courier New" charset="0"/>
                <a:cs typeface="Courier New" charset="0"/>
              </a:rPr>
              <a:t>/* else do nothing */</a:t>
            </a:r>
          </a:p>
        </p:txBody>
      </p:sp>
    </p:spTree>
    <p:extLst>
      <p:ext uri="{BB962C8B-B14F-4D97-AF65-F5344CB8AC3E}">
        <p14:creationId xmlns:p14="http://schemas.microsoft.com/office/powerpoint/2010/main" val="23302507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489285"/>
            <a:ext cx="8839200" cy="1143000"/>
          </a:xfrm>
        </p:spPr>
        <p:txBody>
          <a:bodyPr>
            <a:noAutofit/>
          </a:bodyPr>
          <a:lstStyle/>
          <a:p>
            <a:r>
              <a:rPr lang="en-US" dirty="0">
                <a:latin typeface="Calibri" charset="0"/>
                <a:ea typeface="Calibri" charset="0"/>
                <a:cs typeface="Calibri" charset="0"/>
              </a:rPr>
              <a:t>How to enable debug messages for multiple modules?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2012950"/>
            <a:ext cx="10972800" cy="4525963"/>
          </a:xfrm>
        </p:spPr>
        <p:txBody>
          <a:bodyPr/>
          <a:lstStyle/>
          <a:p>
            <a:pPr marL="0" lvl="0" indent="0">
              <a:buNone/>
            </a:pPr>
            <a:r>
              <a:rPr lang="en-US" dirty="0">
                <a:latin typeface="Calibri" charset="0"/>
                <a:ea typeface="Calibri" charset="0"/>
                <a:cs typeface="Calibri" charset="0"/>
              </a:rPr>
              <a:t>In</a:t>
            </a:r>
            <a:r>
              <a:rPr lang="en-US" dirty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kern/lib/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kprintf.c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</a:t>
            </a:r>
          </a:p>
          <a:p>
            <a:pPr marL="0" lvl="0" indent="0">
              <a:buNone/>
            </a:pPr>
            <a:endParaRPr lang="en-US" dirty="0">
              <a:latin typeface="Calibri" charset="0"/>
              <a:ea typeface="Calibri" charset="0"/>
              <a:cs typeface="Calibri" charset="0"/>
            </a:endParaRPr>
          </a:p>
          <a:p>
            <a:pPr marL="0" indent="0">
              <a:buNone/>
            </a:pP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u_int32_t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dbflags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= DB_VM | DB_SYSCALL; </a:t>
            </a:r>
          </a:p>
          <a:p>
            <a:pPr marL="0" indent="0">
              <a:buNone/>
            </a:pP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/* Don’t use || here.*/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1DD708-9C6C-BC4A-8ACC-1131D652BA95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22982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the debug-message configuration works?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1828799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Sample: </a:t>
            </a:r>
            <a:r>
              <a:rPr lang="en-US" dirty="0"/>
              <a:t>We insert a debug message in the 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boot() </a:t>
            </a:r>
            <a:r>
              <a:rPr lang="en-US" dirty="0"/>
              <a:t>function of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main.c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.</a:t>
            </a:r>
          </a:p>
          <a:p>
            <a:pPr marL="0" lvl="0" indent="0">
              <a:buNone/>
            </a:pPr>
            <a:r>
              <a:rPr lang="en-US" dirty="0"/>
              <a:t>Go to line 76, add the following code.</a:t>
            </a:r>
            <a:endParaRPr lang="en-US" dirty="0">
              <a:latin typeface="Calibri" charset="0"/>
              <a:ea typeface="Calibri" charset="0"/>
              <a:cs typeface="Calibri" charset="0"/>
            </a:endParaRPr>
          </a:p>
          <a:p>
            <a:pPr marL="0" lvl="0" indent="0">
              <a:buNone/>
            </a:pPr>
            <a:endParaRPr lang="en-US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1DD708-9C6C-BC4A-8ACC-1131D652BA95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228600" y="3461084"/>
            <a:ext cx="11734800" cy="195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21186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3360</TotalTime>
  <Words>545</Words>
  <Application>Microsoft Office PowerPoint</Application>
  <PresentationFormat>Widescreen</PresentationFormat>
  <Paragraphs>87</Paragraphs>
  <Slides>15</Slides>
  <Notes>12</Notes>
  <HiddenSlides>5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Courier New</vt:lpstr>
      <vt:lpstr>Times New Roman</vt:lpstr>
      <vt:lpstr>Custom Design</vt:lpstr>
      <vt:lpstr>COMP 3500  Introduction to Operating Systems  Project 2 –How to use the DEBUG macro?</vt:lpstr>
      <vt:lpstr>PowerPoint Presentation</vt:lpstr>
      <vt:lpstr>PowerPoint Presentation</vt:lpstr>
      <vt:lpstr>PowerPoint Presentation</vt:lpstr>
      <vt:lpstr>The implementation of the DEBUG() macro</vt:lpstr>
      <vt:lpstr>Sample Usage of the DEBUG() macro</vt:lpstr>
      <vt:lpstr>Configure DEBUG messages</vt:lpstr>
      <vt:lpstr>How to enable debug messages for multiple modules? </vt:lpstr>
      <vt:lpstr>How the debug-message configuration works?</vt:lpstr>
      <vt:lpstr>Configure the dbflag variable in kern/lib/kprintf.c</vt:lpstr>
      <vt:lpstr>What do you expect?</vt:lpstr>
      <vt:lpstr>Modify the dbflag flag to Configure Debug Messages</vt:lpstr>
      <vt:lpstr>What do you expect?</vt:lpstr>
      <vt:lpstr>PowerPoint Presentation</vt:lpstr>
      <vt:lpstr>Project 2: Error 127 Command Not Found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/>
  <cp:lastModifiedBy>Xiao Qin</cp:lastModifiedBy>
  <cp:revision>347</cp:revision>
  <dcterms:created xsi:type="dcterms:W3CDTF">2006-08-16T00:00:00Z</dcterms:created>
  <dcterms:modified xsi:type="dcterms:W3CDTF">2020-09-04T15:41:32Z</dcterms:modified>
</cp:coreProperties>
</file>